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88" r:id="rId16"/>
    <p:sldMasterId id="2147483900" r:id="rId17"/>
  </p:sldMasterIdLst>
  <p:sldIdLst>
    <p:sldId id="256" r:id="rId18"/>
    <p:sldId id="258" r:id="rId19"/>
    <p:sldId id="277" r:id="rId20"/>
    <p:sldId id="276" r:id="rId21"/>
    <p:sldId id="268" r:id="rId22"/>
    <p:sldId id="275" r:id="rId23"/>
    <p:sldId id="271" r:id="rId24"/>
    <p:sldId id="274" r:id="rId25"/>
    <p:sldId id="273" r:id="rId26"/>
    <p:sldId id="266" r:id="rId27"/>
    <p:sldId id="272" r:id="rId28"/>
    <p:sldId id="270" r:id="rId29"/>
    <p:sldId id="263" r:id="rId30"/>
    <p:sldId id="269" r:id="rId31"/>
    <p:sldId id="267" r:id="rId32"/>
    <p:sldId id="257" r:id="rId33"/>
    <p:sldId id="265" r:id="rId34"/>
    <p:sldId id="262" r:id="rId35"/>
    <p:sldId id="264" r:id="rId36"/>
    <p:sldId id="260" r:id="rId37"/>
    <p:sldId id="261" r:id="rId38"/>
    <p:sldId id="278" r:id="rId39"/>
    <p:sldId id="25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w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B317DE-3F92-4E85-AF5F-17C31AB7A42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A52EA5-F406-469E-8284-EBD933D0A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39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128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tambov.fio.ru/vjpusk/vjp091/rabot/30/images/07.gif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7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61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7605" y="2420888"/>
            <a:ext cx="3838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Устный счёт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FF0000"/>
                </a:solidFill>
              </a:rPr>
              <a:t>2 класс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49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33" y="404664"/>
            <a:ext cx="914400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Придумай задачи к данной схеме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59941" y="2012981"/>
            <a:ext cx="6872755" cy="3420210"/>
            <a:chOff x="1043608" y="2449424"/>
            <a:chExt cx="6872755" cy="342021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043608" y="3542147"/>
              <a:ext cx="6872755" cy="1404156"/>
              <a:chOff x="1043608" y="4113076"/>
              <a:chExt cx="6872755" cy="1404156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043608" y="4653136"/>
                <a:ext cx="684076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043608" y="4437112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9850" y="4437112"/>
                <a:ext cx="36513" cy="43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3419872" y="4438452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724128" y="4438452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Дуга 7"/>
              <p:cNvSpPr/>
              <p:nvPr/>
            </p:nvSpPr>
            <p:spPr>
              <a:xfrm>
                <a:off x="1043608" y="4113076"/>
                <a:ext cx="2376264" cy="1080120"/>
              </a:xfrm>
              <a:prstGeom prst="arc">
                <a:avLst>
                  <a:gd name="adj1" fmla="val 10642420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>
                <a:off x="3419872" y="4113076"/>
                <a:ext cx="2304256" cy="1080120"/>
              </a:xfrm>
              <a:prstGeom prst="arc">
                <a:avLst>
                  <a:gd name="adj1" fmla="val 10642420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5741233" y="4113076"/>
                <a:ext cx="2138617" cy="1080120"/>
              </a:xfrm>
              <a:prstGeom prst="arc">
                <a:avLst>
                  <a:gd name="adj1" fmla="val 10642420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10800000">
                <a:off x="1048153" y="4114416"/>
                <a:ext cx="6868209" cy="1402816"/>
              </a:xfrm>
              <a:prstGeom prst="arc">
                <a:avLst>
                  <a:gd name="adj1" fmla="val 10642420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918994" y="2449424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59254" y="2492896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7795" y="2492896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10023" y="4946304"/>
              <a:ext cx="4924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8434" name="Picture 2" descr="http://dl2.glitter-graphics.net/pub/1632/1632382o89xvn0h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99" y="4539162"/>
            <a:ext cx="17240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85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52736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Составь </a:t>
            </a:r>
            <a:r>
              <a:rPr lang="ru-RU" sz="4000" b="1" dirty="0">
                <a:latin typeface="Arial Black" pitchFamily="34" charset="0"/>
              </a:rPr>
              <a:t>примеры с числами</a:t>
            </a:r>
            <a:r>
              <a:rPr lang="ru-RU" sz="4000" b="1" dirty="0" smtClean="0">
                <a:latin typeface="Arial Black" pitchFamily="34" charset="0"/>
              </a:rPr>
              <a:t>.</a:t>
            </a:r>
          </a:p>
          <a:p>
            <a:endParaRPr lang="ru-RU" sz="4400" b="1" dirty="0">
              <a:latin typeface="Arial Black" pitchFamily="34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itchFamily="34" charset="0"/>
              </a:rPr>
              <a:t>6</a:t>
            </a: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, 2, 8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itchFamily="34" charset="0"/>
              </a:rPr>
              <a:t>7</a:t>
            </a: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, 4, 11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itchFamily="34" charset="0"/>
              </a:rPr>
              <a:t>5</a:t>
            </a: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, 9, 14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266" name="Picture 2" descr="http://images.gifmania.ru/Animated-Gifs-Animated-Letters/Animations-Punctuation-Marks/Images-Question-mark/question-mark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941168"/>
            <a:ext cx="1143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4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045" y="1124744"/>
            <a:ext cx="9141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Выпиши </a:t>
            </a:r>
            <a:r>
              <a:rPr lang="ru-RU" sz="4400" b="1" dirty="0">
                <a:solidFill>
                  <a:srgbClr val="C00000"/>
                </a:solidFill>
              </a:rPr>
              <a:t>примеры с ответом 9</a:t>
            </a:r>
            <a:r>
              <a:rPr lang="ru-RU" sz="44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sz="4000" b="1" dirty="0"/>
          </a:p>
          <a:p>
            <a:r>
              <a:rPr lang="ru-RU" sz="4400" b="1" dirty="0"/>
              <a:t>18 – </a:t>
            </a:r>
            <a:r>
              <a:rPr lang="ru-RU" sz="4400" b="1" dirty="0" smtClean="0"/>
              <a:t>9=          11 </a:t>
            </a:r>
            <a:r>
              <a:rPr lang="ru-RU" sz="4400" b="1" dirty="0"/>
              <a:t>– </a:t>
            </a:r>
            <a:r>
              <a:rPr lang="ru-RU" sz="4400" b="1" dirty="0" smtClean="0"/>
              <a:t>4=          13 – 5=</a:t>
            </a:r>
            <a:endParaRPr lang="ru-RU" sz="4400" b="1" dirty="0"/>
          </a:p>
          <a:p>
            <a:r>
              <a:rPr lang="ru-RU" sz="4400" b="1" dirty="0"/>
              <a:t>17 – </a:t>
            </a:r>
            <a:r>
              <a:rPr lang="ru-RU" sz="4400" b="1" dirty="0" smtClean="0"/>
              <a:t>9=          16 </a:t>
            </a:r>
            <a:r>
              <a:rPr lang="ru-RU" sz="4400" b="1" dirty="0"/>
              <a:t>– </a:t>
            </a:r>
            <a:r>
              <a:rPr lang="ru-RU" sz="4400" b="1" dirty="0" smtClean="0"/>
              <a:t>7=          14 – 5=</a:t>
            </a:r>
            <a:endParaRPr lang="ru-RU" sz="4400" b="1" dirty="0"/>
          </a:p>
          <a:p>
            <a:r>
              <a:rPr lang="ru-RU" sz="4400" b="1" dirty="0"/>
              <a:t>13 – </a:t>
            </a:r>
            <a:r>
              <a:rPr lang="ru-RU" sz="4400" b="1" dirty="0" smtClean="0"/>
              <a:t>4=          15 </a:t>
            </a:r>
            <a:r>
              <a:rPr lang="ru-RU" sz="4400" b="1" dirty="0"/>
              <a:t>– </a:t>
            </a:r>
            <a:r>
              <a:rPr lang="ru-RU" sz="4400" b="1" dirty="0" smtClean="0"/>
              <a:t>8=          11 – 2=</a:t>
            </a:r>
            <a:endParaRPr lang="ru-RU" sz="4400" b="1" dirty="0"/>
          </a:p>
        </p:txBody>
      </p:sp>
      <p:pic>
        <p:nvPicPr>
          <p:cNvPr id="13314" name="Picture 2" descr="http://www.biblio.kurganobl.ru/assets/images/photo/1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58"/>
            <a:ext cx="1742678" cy="17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7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644261" y="2031231"/>
            <a:ext cx="5581130" cy="3041179"/>
            <a:chOff x="1644261" y="2031231"/>
            <a:chExt cx="5581130" cy="3041179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644262" y="3501008"/>
              <a:ext cx="5544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644262" y="321297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878" y="3212976"/>
              <a:ext cx="365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Дуга 7"/>
            <p:cNvSpPr/>
            <p:nvPr/>
          </p:nvSpPr>
          <p:spPr>
            <a:xfrm>
              <a:off x="1644262" y="2995871"/>
              <a:ext cx="3575810" cy="1008112"/>
            </a:xfrm>
            <a:prstGeom prst="arc">
              <a:avLst>
                <a:gd name="adj1" fmla="val 10700673"/>
                <a:gd name="adj2" fmla="val 21523561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3" y="2995870"/>
              <a:ext cx="1968806" cy="53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уга 11"/>
            <p:cNvSpPr/>
            <p:nvPr/>
          </p:nvSpPr>
          <p:spPr>
            <a:xfrm rot="10800000">
              <a:off x="1644261" y="2995870"/>
              <a:ext cx="5544615" cy="1008113"/>
            </a:xfrm>
            <a:prstGeom prst="arc">
              <a:avLst>
                <a:gd name="adj1" fmla="val 10700673"/>
                <a:gd name="adj2" fmla="val 21523561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19421" y="2031231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59254" y="414908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91730" y="207254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528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Составь задачу по схеме и реши её.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images.gifmania.ru/Animated-Gifs-Animated-Letters/Animations-Punctuation-Marks/Images-Question-mark/question-mark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6127" y="5072410"/>
            <a:ext cx="2157873" cy="1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7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Выпиши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примеры с ответом 12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pPr algn="ctr"/>
            <a:endParaRPr lang="ru-RU" sz="44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4400" b="1" dirty="0">
                <a:latin typeface="Arial Black" pitchFamily="34" charset="0"/>
              </a:rPr>
              <a:t>6 + 6            3 + 9         8 - 6</a:t>
            </a:r>
          </a:p>
          <a:p>
            <a:r>
              <a:rPr lang="ru-RU" sz="4400" b="1" dirty="0">
                <a:latin typeface="Arial Black" pitchFamily="34" charset="0"/>
              </a:rPr>
              <a:t>5 + 9            9 + 9         6 + 7</a:t>
            </a:r>
          </a:p>
          <a:p>
            <a:r>
              <a:rPr lang="ru-RU" sz="4400" b="1" dirty="0">
                <a:latin typeface="Arial Black" pitchFamily="34" charset="0"/>
              </a:rPr>
              <a:t>8 + 4            7 – 5         </a:t>
            </a:r>
            <a:r>
              <a:rPr lang="ru-RU" sz="4400" b="1" dirty="0" smtClean="0">
                <a:latin typeface="Arial Black" pitchFamily="34" charset="0"/>
              </a:rPr>
              <a:t> 9 </a:t>
            </a:r>
            <a:r>
              <a:rPr lang="ru-RU" sz="4400" b="1" dirty="0">
                <a:latin typeface="Arial Black" pitchFamily="34" charset="0"/>
              </a:rPr>
              <a:t>+ 8</a:t>
            </a:r>
          </a:p>
        </p:txBody>
      </p:sp>
      <p:pic>
        <p:nvPicPr>
          <p:cNvPr id="14338" name="Picture 2" descr="http://s4.rimg.info/b1e9187ff4f1915d4b19fa1436ba8de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222" y="4657871"/>
            <a:ext cx="2139068" cy="213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8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960310" y="2726135"/>
            <a:ext cx="684076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60310" y="2510111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552" y="2510111"/>
            <a:ext cx="365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36574" y="2511451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40830" y="2511451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960310" y="2186075"/>
            <a:ext cx="2376264" cy="1080120"/>
          </a:xfrm>
          <a:prstGeom prst="arc">
            <a:avLst>
              <a:gd name="adj1" fmla="val 1064242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3336574" y="2186075"/>
            <a:ext cx="2304256" cy="1080120"/>
          </a:xfrm>
          <a:prstGeom prst="arc">
            <a:avLst>
              <a:gd name="adj1" fmla="val 1064242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5657935" y="2186075"/>
            <a:ext cx="2138617" cy="1080120"/>
          </a:xfrm>
          <a:prstGeom prst="arc">
            <a:avLst>
              <a:gd name="adj1" fmla="val 1064242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0800000">
            <a:off x="964855" y="2187415"/>
            <a:ext cx="6868209" cy="1402816"/>
          </a:xfrm>
          <a:prstGeom prst="arc">
            <a:avLst>
              <a:gd name="adj1" fmla="val 1064242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62330" y="3861048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5956" y="1136824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497" y="1136824"/>
            <a:ext cx="500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2145" y="107140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7410" name="Picture 2" descr="http://www.weihnachtshaus-olching.de/Wuerfel%202009%20Fragezeichen%2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552" y="5429416"/>
            <a:ext cx="989640" cy="98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Составь задачу по схеме и реши её.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44" y="836712"/>
            <a:ext cx="8749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</a:rPr>
              <a:t>Выпиши примеры с ответом 8</a:t>
            </a:r>
            <a:r>
              <a:rPr lang="ru-RU" sz="4800" b="1" dirty="0" smtClean="0">
                <a:solidFill>
                  <a:srgbClr val="FFC000"/>
                </a:solidFill>
              </a:rPr>
              <a:t>:</a:t>
            </a:r>
          </a:p>
          <a:p>
            <a:endParaRPr lang="ru-RU" sz="4800" b="1" dirty="0">
              <a:solidFill>
                <a:schemeClr val="bg1"/>
              </a:solidFill>
            </a:endParaRPr>
          </a:p>
          <a:p>
            <a:r>
              <a:rPr lang="ru-RU" sz="4800" b="1" dirty="0">
                <a:solidFill>
                  <a:schemeClr val="bg1"/>
                </a:solidFill>
              </a:rPr>
              <a:t>16 – 8          11 – 2        15 - 7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14 – 6          13 – 5        12 - 3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17 + 9          12 – 4        14 - 7</a:t>
            </a:r>
          </a:p>
        </p:txBody>
      </p:sp>
      <p:pic>
        <p:nvPicPr>
          <p:cNvPr id="15362" name="Picture 2" descr="http://emodecoco.e.m.pic.centerblog.net/tbl913j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57360"/>
            <a:ext cx="1028368" cy="21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14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048" y="254455"/>
            <a:ext cx="4237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bliqueTop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Задача 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385" y="1458932"/>
            <a:ext cx="4709588" cy="34753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34" y="1146724"/>
            <a:ext cx="4690082" cy="4099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Дюймовочка</a:t>
            </a:r>
            <a:r>
              <a:rPr lang="ru-RU" sz="2800" b="1" dirty="0" smtClean="0">
                <a:solidFill>
                  <a:schemeClr val="tx1"/>
                </a:solidFill>
              </a:rPr>
              <a:t> и Мышь несли колоски с поля Кроту. </a:t>
            </a:r>
            <a:r>
              <a:rPr lang="ru-RU" sz="2800" b="1" dirty="0" err="1" smtClean="0">
                <a:solidFill>
                  <a:schemeClr val="tx1"/>
                </a:solidFill>
              </a:rPr>
              <a:t>Дюймовочка</a:t>
            </a:r>
            <a:r>
              <a:rPr lang="ru-RU" sz="2800" b="1" dirty="0" smtClean="0">
                <a:solidFill>
                  <a:schemeClr val="tx1"/>
                </a:solidFill>
              </a:rPr>
              <a:t> несла 5 колосков, а Мышь на 3 колоска больше.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Сколько всего колосков они принесли вместе?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804917"/>
            <a:ext cx="7994357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 + 5 + 3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539750" y="333375"/>
            <a:ext cx="7993063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Игра «Разгони тучи!»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539750" y="3644900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284663" y="198913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2051050" y="1989138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6516688" y="206057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7812088" y="371633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2051050" y="5445125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4356100" y="5445125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6516688" y="544512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 rot="-2700144">
            <a:off x="1259681" y="3140869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 rot="7604625">
            <a:off x="7165181" y="4941094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 rot="2888417">
            <a:off x="7308056" y="3140869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5364163" y="23495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3132138" y="23495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 rot="-7789852">
            <a:off x="1043782" y="5012531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 rot="10800000">
            <a:off x="3132138" y="5805488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 rot="10800000">
            <a:off x="5364163" y="5805488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684213" y="3789363"/>
            <a:ext cx="646112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32</a:t>
            </a: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971550" y="2781300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+ 8</a:t>
            </a: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684213" y="5157788"/>
            <a:ext cx="923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+ 12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3348038" y="6092825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+ 3</a:t>
            </a: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5580063" y="6092825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+ 9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740650" y="4941888"/>
            <a:ext cx="692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4</a:t>
            </a: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7812088" y="2565400"/>
            <a:ext cx="69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2</a:t>
            </a: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5435600" y="184467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42</a:t>
            </a: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3203575" y="1773238"/>
            <a:ext cx="923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+ 16</a:t>
            </a: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2195513" y="206057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2195513" y="55165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</a:t>
            </a: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4500563" y="55165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</a:t>
            </a:r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6804025" y="5516563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7885113" y="37893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6659563" y="21336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4427538" y="206057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</a:p>
        </p:txBody>
      </p:sp>
      <p:pic>
        <p:nvPicPr>
          <p:cNvPr id="47142" name="Picture 38" descr="a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18002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3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1971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4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1225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5" name="Picture 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1225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6" name="Picture 42" descr="a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24638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64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7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7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autoRev="1" fill="hold"/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autoRev="1" fill="hold"/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500" autoRev="1" fill="hold"/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autoRev="1" fill="hold"/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 animBg="1"/>
      <p:bldP spid="47124" grpId="0" animBg="1"/>
      <p:bldP spid="47125" grpId="0" build="allAtOnce" animBg="1"/>
      <p:bldP spid="47126" grpId="0"/>
      <p:bldP spid="47127" grpId="0"/>
      <p:bldP spid="47128" grpId="0"/>
      <p:bldP spid="47129" grpId="0"/>
      <p:bldP spid="47130" grpId="0"/>
      <p:bldP spid="47131" grpId="0"/>
      <p:bldP spid="47132" grpId="0"/>
      <p:bldP spid="47133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89557" y="2932145"/>
            <a:ext cx="5581129" cy="2908597"/>
            <a:chOff x="1644262" y="2031231"/>
            <a:chExt cx="5581129" cy="2908597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671647" y="3501008"/>
              <a:ext cx="5544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1644262" y="321297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878" y="3212976"/>
              <a:ext cx="365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Дуга 5"/>
            <p:cNvSpPr/>
            <p:nvPr/>
          </p:nvSpPr>
          <p:spPr>
            <a:xfrm rot="10800000">
              <a:off x="1646425" y="2954561"/>
              <a:ext cx="3575810" cy="1008112"/>
            </a:xfrm>
            <a:prstGeom prst="arc">
              <a:avLst>
                <a:gd name="adj1" fmla="val 10700673"/>
                <a:gd name="adj2" fmla="val 21523561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997848">
              <a:off x="5204995" y="3377983"/>
              <a:ext cx="2007455" cy="579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Дуга 7"/>
            <p:cNvSpPr/>
            <p:nvPr/>
          </p:nvSpPr>
          <p:spPr>
            <a:xfrm>
              <a:off x="1662519" y="2954561"/>
              <a:ext cx="5562872" cy="1049422"/>
            </a:xfrm>
            <a:prstGeom prst="arc">
              <a:avLst>
                <a:gd name="adj1" fmla="val 10700673"/>
                <a:gd name="adj2" fmla="val 21523561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2160" y="4016498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5208" y="4014999"/>
              <a:ext cx="11689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7658" y="2031231"/>
              <a:ext cx="6110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0" y="19888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Составь задачу по схеме и реши её.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http://gifs.toutimages.com/images/webmaster/interrogation/interro_0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624" y="116632"/>
            <a:ext cx="1953598" cy="19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8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539750" y="333375"/>
            <a:ext cx="7993063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Вычисли и расшифруй название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сказки. Что ты замечаешь?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827088" y="1989138"/>
            <a:ext cx="1152525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29 + 1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27088" y="2924175"/>
            <a:ext cx="11525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 + 52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827088" y="3860800"/>
            <a:ext cx="11525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86 + 4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563938" y="3860800"/>
            <a:ext cx="11525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36 – 4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563938" y="2924175"/>
            <a:ext cx="11525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71 + 9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563938" y="1989138"/>
            <a:ext cx="1152525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5 + 45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6804025" y="3860800"/>
            <a:ext cx="11525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7 + 63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6804025" y="2924175"/>
            <a:ext cx="11525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12 + 6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6804025" y="1989138"/>
            <a:ext cx="1152525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37 + 3</a:t>
            </a:r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2195513" y="19891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30</a:t>
            </a:r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2195513" y="292417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60</a:t>
            </a:r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2195513" y="378936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90</a:t>
            </a: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5219700" y="378936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32</a:t>
            </a:r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5219700" y="2924175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80</a:t>
            </a:r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5219700" y="1989138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50</a:t>
            </a:r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8243888" y="38608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70</a:t>
            </a:r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8243888" y="292417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18</a:t>
            </a:r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8243888" y="19891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40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323850" y="1989138"/>
            <a:ext cx="5048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А</a:t>
            </a: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323850" y="2924175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У</a:t>
            </a: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323850" y="3860800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З</a:t>
            </a: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3059113" y="1989138"/>
            <a:ext cx="5048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Ш</a:t>
            </a: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3059113" y="2924175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О</a:t>
            </a: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3059113" y="3860800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Н</a:t>
            </a: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6300788" y="3860800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Л</a:t>
            </a: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6300788" y="2924175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Е</a:t>
            </a:r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6300788" y="1989138"/>
            <a:ext cx="5048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К</a:t>
            </a:r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971550" y="4941888"/>
            <a:ext cx="865188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3132138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2411413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70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1692275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5292725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572000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3851275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971550" y="5516563"/>
            <a:ext cx="720725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З</a:t>
            </a: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1692275" y="5516563"/>
            <a:ext cx="720725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2411413" y="5516563"/>
            <a:ext cx="720725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3132138" y="5516563"/>
            <a:ext cx="720725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3851275" y="5516563"/>
            <a:ext cx="720725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Ш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4572000" y="5516563"/>
            <a:ext cx="720725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5292725" y="5516563"/>
            <a:ext cx="720725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А</a:t>
            </a:r>
          </a:p>
        </p:txBody>
      </p:sp>
      <p:pic>
        <p:nvPicPr>
          <p:cNvPr id="38968" name="Picture 56" descr="золушка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6338"/>
            <a:ext cx="243681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9" name="Picture 57" descr="aad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37063"/>
            <a:ext cx="12668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86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10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1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3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3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3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1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389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3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389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3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389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3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8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3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389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3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389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3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389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3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  <p:bldP spid="38927" grpId="0" animBg="1"/>
      <p:bldP spid="38929" grpId="0" animBg="1"/>
      <p:bldP spid="38930" grpId="0" animBg="1"/>
      <p:bldP spid="38931" grpId="0" animBg="1"/>
      <p:bldP spid="38932" grpId="0" animBg="1"/>
      <p:bldP spid="38933" grpId="0" animBg="1"/>
      <p:bldP spid="38934" grpId="0" animBg="1"/>
      <p:bldP spid="38935" grpId="0" animBg="1"/>
      <p:bldP spid="38936" grpId="0" animBg="1"/>
      <p:bldP spid="38937" grpId="0" animBg="1"/>
      <p:bldP spid="38938" grpId="0" animBg="1"/>
      <p:bldP spid="38939" grpId="0" animBg="1"/>
      <p:bldP spid="38940" grpId="0" animBg="1"/>
      <p:bldP spid="38941" grpId="0" animBg="1"/>
      <p:bldP spid="38942" grpId="0" animBg="1"/>
      <p:bldP spid="38943" grpId="0" animBg="1"/>
      <p:bldP spid="38944" grpId="0" animBg="1"/>
      <p:bldP spid="38945" grpId="0" animBg="1"/>
      <p:bldP spid="38953" grpId="0" animBg="1"/>
      <p:bldP spid="38960" grpId="0" build="allAtOnce" animBg="1"/>
      <p:bldP spid="38961" grpId="0" build="allAtOnce" animBg="1"/>
      <p:bldP spid="38962" grpId="0" build="allAtOnce" animBg="1"/>
      <p:bldP spid="38963" grpId="0" build="allAtOnce" animBg="1"/>
      <p:bldP spid="38964" grpId="0" build="allAtOnce" animBg="1"/>
      <p:bldP spid="38965" grpId="0" build="allAtOnce" animBg="1"/>
      <p:bldP spid="38966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539750" y="333375"/>
            <a:ext cx="7993063" cy="151288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Заполни 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таблицу: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95288" y="2218691"/>
            <a:ext cx="2663825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Уменьшаемое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059113" y="2205038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395288" y="2781300"/>
            <a:ext cx="2663825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Вычитаемое</a:t>
            </a: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395288" y="3357563"/>
            <a:ext cx="2663825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Разность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3635375" y="2205038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8243888" y="2205038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7667625" y="2205038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86</a:t>
            </a: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7092950" y="2205038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6516688" y="2205038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5940425" y="2205038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5364163" y="2205038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4787900" y="2205038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64</a:t>
            </a: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4211638" y="2205038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3635375" y="2781300"/>
            <a:ext cx="576263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4787900" y="2781300"/>
            <a:ext cx="576263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5364163" y="2781300"/>
            <a:ext cx="576262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50" name="Rectangle 42"/>
          <p:cNvSpPr>
            <a:spLocks noChangeArrowheads="1"/>
          </p:cNvSpPr>
          <p:nvPr/>
        </p:nvSpPr>
        <p:spPr bwMode="auto">
          <a:xfrm>
            <a:off x="5940425" y="2781300"/>
            <a:ext cx="576263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32</a:t>
            </a:r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6516688" y="2781300"/>
            <a:ext cx="576262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7092950" y="2781300"/>
            <a:ext cx="576263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43053" name="Rectangle 45"/>
          <p:cNvSpPr>
            <a:spLocks noChangeArrowheads="1"/>
          </p:cNvSpPr>
          <p:nvPr/>
        </p:nvSpPr>
        <p:spPr bwMode="auto">
          <a:xfrm>
            <a:off x="7667625" y="2781300"/>
            <a:ext cx="576263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86</a:t>
            </a:r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8243888" y="2781300"/>
            <a:ext cx="576262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3059113" y="2781300"/>
            <a:ext cx="576262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3059113" y="3357563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57" name="Rectangle 49"/>
          <p:cNvSpPr>
            <a:spLocks noChangeArrowheads="1"/>
          </p:cNvSpPr>
          <p:nvPr/>
        </p:nvSpPr>
        <p:spPr bwMode="auto">
          <a:xfrm>
            <a:off x="3635375" y="3357563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4211638" y="3357563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4787900" y="3357563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60" name="Rectangle 52"/>
          <p:cNvSpPr>
            <a:spLocks noChangeArrowheads="1"/>
          </p:cNvSpPr>
          <p:nvPr/>
        </p:nvSpPr>
        <p:spPr bwMode="auto">
          <a:xfrm>
            <a:off x="5364163" y="3357563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43061" name="Rectangle 53"/>
          <p:cNvSpPr>
            <a:spLocks noChangeArrowheads="1"/>
          </p:cNvSpPr>
          <p:nvPr/>
        </p:nvSpPr>
        <p:spPr bwMode="auto">
          <a:xfrm>
            <a:off x="5940425" y="3357563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6516688" y="3357563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43063" name="Rectangle 55"/>
          <p:cNvSpPr>
            <a:spLocks noChangeArrowheads="1"/>
          </p:cNvSpPr>
          <p:nvPr/>
        </p:nvSpPr>
        <p:spPr bwMode="auto">
          <a:xfrm>
            <a:off x="7092950" y="3357563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37</a:t>
            </a: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7667625" y="3357563"/>
            <a:ext cx="576263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43065" name="Rectangle 57"/>
          <p:cNvSpPr>
            <a:spLocks noChangeArrowheads="1"/>
          </p:cNvSpPr>
          <p:nvPr/>
        </p:nvSpPr>
        <p:spPr bwMode="auto">
          <a:xfrm>
            <a:off x="8243888" y="3357563"/>
            <a:ext cx="576262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86</a:t>
            </a:r>
          </a:p>
        </p:txBody>
      </p:sp>
      <p:sp>
        <p:nvSpPr>
          <p:cNvPr id="43101" name="Rectangle 93"/>
          <p:cNvSpPr>
            <a:spLocks noChangeArrowheads="1"/>
          </p:cNvSpPr>
          <p:nvPr/>
        </p:nvSpPr>
        <p:spPr bwMode="auto">
          <a:xfrm>
            <a:off x="3059113" y="33575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33</a:t>
            </a:r>
          </a:p>
        </p:txBody>
      </p:sp>
      <p:sp>
        <p:nvSpPr>
          <p:cNvPr id="43102" name="Rectangle 94"/>
          <p:cNvSpPr>
            <a:spLocks noChangeArrowheads="1"/>
          </p:cNvSpPr>
          <p:nvPr/>
        </p:nvSpPr>
        <p:spPr bwMode="auto">
          <a:xfrm>
            <a:off x="3635375" y="2781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46</a:t>
            </a:r>
          </a:p>
        </p:txBody>
      </p:sp>
      <p:sp>
        <p:nvSpPr>
          <p:cNvPr id="43103" name="Rectangle 95"/>
          <p:cNvSpPr>
            <a:spLocks noChangeArrowheads="1"/>
          </p:cNvSpPr>
          <p:nvPr/>
        </p:nvSpPr>
        <p:spPr bwMode="auto">
          <a:xfrm>
            <a:off x="4211638" y="22050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37</a:t>
            </a:r>
          </a:p>
        </p:txBody>
      </p:sp>
      <p:sp>
        <p:nvSpPr>
          <p:cNvPr id="43104" name="Rectangle 96"/>
          <p:cNvSpPr>
            <a:spLocks noChangeArrowheads="1"/>
          </p:cNvSpPr>
          <p:nvPr/>
        </p:nvSpPr>
        <p:spPr bwMode="auto">
          <a:xfrm>
            <a:off x="4787900" y="33575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50</a:t>
            </a:r>
          </a:p>
        </p:txBody>
      </p:sp>
      <p:sp>
        <p:nvSpPr>
          <p:cNvPr id="43105" name="Rectangle 97"/>
          <p:cNvSpPr>
            <a:spLocks noChangeArrowheads="1"/>
          </p:cNvSpPr>
          <p:nvPr/>
        </p:nvSpPr>
        <p:spPr bwMode="auto">
          <a:xfrm>
            <a:off x="5364163" y="2781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66</a:t>
            </a:r>
          </a:p>
        </p:txBody>
      </p:sp>
      <p:sp>
        <p:nvSpPr>
          <p:cNvPr id="43107" name="Rectangle 99"/>
          <p:cNvSpPr>
            <a:spLocks noChangeArrowheads="1"/>
          </p:cNvSpPr>
          <p:nvPr/>
        </p:nvSpPr>
        <p:spPr bwMode="auto">
          <a:xfrm>
            <a:off x="5940425" y="22050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50</a:t>
            </a:r>
          </a:p>
        </p:txBody>
      </p:sp>
      <p:sp>
        <p:nvSpPr>
          <p:cNvPr id="43108" name="Rectangle 100"/>
          <p:cNvSpPr>
            <a:spLocks noChangeArrowheads="1"/>
          </p:cNvSpPr>
          <p:nvPr/>
        </p:nvSpPr>
        <p:spPr bwMode="auto">
          <a:xfrm>
            <a:off x="6516688" y="2781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68</a:t>
            </a:r>
          </a:p>
        </p:txBody>
      </p:sp>
      <p:sp>
        <p:nvSpPr>
          <p:cNvPr id="43109" name="Rectangle 101"/>
          <p:cNvSpPr>
            <a:spLocks noChangeArrowheads="1"/>
          </p:cNvSpPr>
          <p:nvPr/>
        </p:nvSpPr>
        <p:spPr bwMode="auto">
          <a:xfrm>
            <a:off x="7092950" y="22050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61</a:t>
            </a:r>
          </a:p>
        </p:txBody>
      </p:sp>
      <p:sp>
        <p:nvSpPr>
          <p:cNvPr id="43110" name="Rectangle 102"/>
          <p:cNvSpPr>
            <a:spLocks noChangeArrowheads="1"/>
          </p:cNvSpPr>
          <p:nvPr/>
        </p:nvSpPr>
        <p:spPr bwMode="auto">
          <a:xfrm>
            <a:off x="7740650" y="33575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3111" name="Rectangle 103"/>
          <p:cNvSpPr>
            <a:spLocks noChangeArrowheads="1"/>
          </p:cNvSpPr>
          <p:nvPr/>
        </p:nvSpPr>
        <p:spPr bwMode="auto">
          <a:xfrm>
            <a:off x="8243888" y="22050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86</a:t>
            </a:r>
          </a:p>
        </p:txBody>
      </p:sp>
      <p:pic>
        <p:nvPicPr>
          <p:cNvPr id="4098" name="Picture 2" descr="http://img-fotki.yandex.ru/get/4419/84190640.57/0_82f3a_5e123d30_XS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630" y="5169120"/>
            <a:ext cx="1044401" cy="13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7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3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35" grpId="0" animBg="1"/>
      <p:bldP spid="43036" grpId="0" animBg="1"/>
      <p:bldP spid="43038" grpId="0" animBg="1"/>
      <p:bldP spid="43046" grpId="0" animBg="1"/>
      <p:bldP spid="43047" grpId="0" animBg="1"/>
      <p:bldP spid="43048" grpId="0" animBg="1"/>
      <p:bldP spid="43049" grpId="0" animBg="1"/>
      <p:bldP spid="43050" grpId="0" animBg="1"/>
      <p:bldP spid="43051" grpId="0" animBg="1"/>
      <p:bldP spid="43052" grpId="0" animBg="1"/>
      <p:bldP spid="43053" grpId="0" animBg="1"/>
      <p:bldP spid="43054" grpId="0" animBg="1"/>
      <p:bldP spid="43055" grpId="0" animBg="1"/>
      <p:bldP spid="43101" grpId="0"/>
      <p:bldP spid="43102" grpId="0"/>
      <p:bldP spid="43103" grpId="0"/>
      <p:bldP spid="43104" grpId="0"/>
      <p:bldP spid="43105" grpId="0"/>
      <p:bldP spid="43107" grpId="0"/>
      <p:bldP spid="43108" grpId="0"/>
      <p:bldP spid="43109" grpId="0"/>
      <p:bldP spid="43110" grpId="0"/>
      <p:bldP spid="43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9750" y="333375"/>
            <a:ext cx="7993063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Игра «Помоги цыпленку!»</a:t>
            </a:r>
          </a:p>
        </p:txBody>
      </p:sp>
      <p:pic>
        <p:nvPicPr>
          <p:cNvPr id="45063" name="Picture 7" descr="http://www.tambov.fio.ru/vjpusk/vjp091/rabot/30/images/07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92500" y="3141663"/>
            <a:ext cx="2195513" cy="1858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539750" y="3644900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4284663" y="198913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2051050" y="1989138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6516688" y="206057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7812088" y="371633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2051050" y="5445125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4356100" y="5445125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6516688" y="544512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 rot="-2700144">
            <a:off x="1259681" y="3140869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 rot="7604625">
            <a:off x="7165181" y="4941094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 rot="2888417">
            <a:off x="7308056" y="3140869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5364163" y="23495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3132138" y="23495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8" name="AutoShape 22"/>
          <p:cNvSpPr>
            <a:spLocks noChangeArrowheads="1"/>
          </p:cNvSpPr>
          <p:nvPr/>
        </p:nvSpPr>
        <p:spPr bwMode="auto">
          <a:xfrm rot="-7789852">
            <a:off x="1043782" y="5012531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9" name="AutoShape 23"/>
          <p:cNvSpPr>
            <a:spLocks noChangeArrowheads="1"/>
          </p:cNvSpPr>
          <p:nvPr/>
        </p:nvSpPr>
        <p:spPr bwMode="auto">
          <a:xfrm rot="10800000">
            <a:off x="3132138" y="5805488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0" name="AutoShape 24"/>
          <p:cNvSpPr>
            <a:spLocks noChangeArrowheads="1"/>
          </p:cNvSpPr>
          <p:nvPr/>
        </p:nvSpPr>
        <p:spPr bwMode="auto">
          <a:xfrm rot="10800000">
            <a:off x="5364163" y="5805488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2" name="Oval 26"/>
          <p:cNvSpPr>
            <a:spLocks noChangeArrowheads="1"/>
          </p:cNvSpPr>
          <p:nvPr/>
        </p:nvSpPr>
        <p:spPr bwMode="auto">
          <a:xfrm>
            <a:off x="684213" y="3789363"/>
            <a:ext cx="646112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15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971550" y="2781300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+ 7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755650" y="515778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12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3348038" y="6092825"/>
            <a:ext cx="69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5</a:t>
            </a: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5580063" y="6092825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+ 9</a:t>
            </a: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7740650" y="4941888"/>
            <a:ext cx="72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+ 8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7812088" y="2565400"/>
            <a:ext cx="69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9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435600" y="1844675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+ 6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3203575" y="1773238"/>
            <a:ext cx="692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4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2195513" y="206057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22</a:t>
            </a:r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2195513" y="5589588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27</a:t>
            </a:r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4427538" y="55165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6659563" y="55165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23</a:t>
            </a: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7885113" y="37893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6659563" y="21336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4427538" y="206057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18</a:t>
            </a:r>
          </a:p>
        </p:txBody>
      </p:sp>
      <p:sp>
        <p:nvSpPr>
          <p:cNvPr id="45099" name="AutoShape 43"/>
          <p:cNvSpPr>
            <a:spLocks noChangeArrowheads="1"/>
          </p:cNvSpPr>
          <p:nvPr/>
        </p:nvSpPr>
        <p:spPr bwMode="auto">
          <a:xfrm>
            <a:off x="1692275" y="3500438"/>
            <a:ext cx="1873250" cy="649287"/>
          </a:xfrm>
          <a:prstGeom prst="wedgeEllipseCallout">
            <a:avLst>
              <a:gd name="adj1" fmla="val 52625"/>
              <a:gd name="adj2" fmla="val 834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000" b="1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xmlns="" val="39298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5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7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autoRev="1" fill="hold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autoRev="1" fill="hold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500" autoRev="1" fill="hold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autoRev="1" fill="hold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85  L 0.031 0  L 0.047 0.13185  L 0.063 0  L 0.078 0.13185  L 0.094 0  L 0.109 0.13185  L 0.125 0  L 0.141 0.13185  L 0.156 0  L 0.172 0.13185  L 0.187 0  L 0.203 0.13185  L 0.219 0  L 0.234 0.13185  L 0.25 0  E" pathEditMode="relative" ptsTypes="">
                                      <p:cBhvr>
                                        <p:cTn id="164" dur="3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85  L 0.031 0  L 0.047 0.13185  L 0.063 0  L 0.078 0.13185  L 0.094 0  L 0.109 0.13185  L 0.125 0  L 0.141 0.13185  L 0.156 0  L 0.172 0.13185  L 0.187 0  L 0.203 0.13185  L 0.219 0  L 0.234 0.13185  L 0.25 0  E" pathEditMode="relative" ptsTypes="">
                                      <p:cBhvr>
                                        <p:cTn id="167" dur="3000" spd="-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3" grpId="0" animBg="1"/>
      <p:bldP spid="45074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  <p:bldP spid="45082" grpId="0" build="allAtOnce" animBg="1"/>
      <p:bldP spid="45084" grpId="0"/>
      <p:bldP spid="45085" grpId="0"/>
      <p:bldP spid="45086" grpId="0"/>
      <p:bldP spid="45087" grpId="0"/>
      <p:bldP spid="45088" grpId="0"/>
      <p:bldP spid="45089" grpId="0"/>
      <p:bldP spid="45090" grpId="0"/>
      <p:bldP spid="45091" grpId="0"/>
      <p:bldP spid="45092" grpId="0"/>
      <p:bldP spid="45093" grpId="0"/>
      <p:bldP spid="45094" grpId="0"/>
      <p:bldP spid="45095" grpId="0"/>
      <p:bldP spid="45096" grpId="0"/>
      <p:bldP spid="45097" grpId="0"/>
      <p:bldP spid="450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009" y="2784559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539750" y="333375"/>
            <a:ext cx="7993063" cy="151288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Заполни 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таблицу: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422008" y="2778016"/>
            <a:ext cx="2663825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Слагаемое</a:t>
            </a:r>
          </a:p>
        </p:txBody>
      </p:sp>
      <p:sp>
        <p:nvSpPr>
          <p:cNvPr id="43067" name="Rectangle 59"/>
          <p:cNvSpPr>
            <a:spLocks noChangeArrowheads="1"/>
          </p:cNvSpPr>
          <p:nvPr/>
        </p:nvSpPr>
        <p:spPr bwMode="auto">
          <a:xfrm>
            <a:off x="422008" y="3354279"/>
            <a:ext cx="2663825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Слагаемое</a:t>
            </a:r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422008" y="3928954"/>
            <a:ext cx="2663825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Сумма</a:t>
            </a:r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3100121" y="2769761"/>
            <a:ext cx="576262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3662095" y="2778016"/>
            <a:ext cx="576263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3085833" y="3354279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43072" name="Rectangle 64"/>
          <p:cNvSpPr>
            <a:spLocks noChangeArrowheads="1"/>
          </p:cNvSpPr>
          <p:nvPr/>
        </p:nvSpPr>
        <p:spPr bwMode="auto">
          <a:xfrm>
            <a:off x="8270608" y="2778016"/>
            <a:ext cx="576262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94</a:t>
            </a:r>
          </a:p>
        </p:txBody>
      </p:sp>
      <p:sp>
        <p:nvSpPr>
          <p:cNvPr id="43073" name="Rectangle 65"/>
          <p:cNvSpPr>
            <a:spLocks noChangeArrowheads="1"/>
          </p:cNvSpPr>
          <p:nvPr/>
        </p:nvSpPr>
        <p:spPr bwMode="auto">
          <a:xfrm>
            <a:off x="7694345" y="2778016"/>
            <a:ext cx="576263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74" name="Rectangle 66"/>
          <p:cNvSpPr>
            <a:spLocks noChangeArrowheads="1"/>
          </p:cNvSpPr>
          <p:nvPr/>
        </p:nvSpPr>
        <p:spPr bwMode="auto">
          <a:xfrm>
            <a:off x="4238358" y="2778016"/>
            <a:ext cx="576262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43075" name="Rectangle 67"/>
          <p:cNvSpPr>
            <a:spLocks noChangeArrowheads="1"/>
          </p:cNvSpPr>
          <p:nvPr/>
        </p:nvSpPr>
        <p:spPr bwMode="auto">
          <a:xfrm>
            <a:off x="7119670" y="2778016"/>
            <a:ext cx="576263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3076" name="Rectangle 68"/>
          <p:cNvSpPr>
            <a:spLocks noChangeArrowheads="1"/>
          </p:cNvSpPr>
          <p:nvPr/>
        </p:nvSpPr>
        <p:spPr bwMode="auto">
          <a:xfrm>
            <a:off x="6543408" y="2778016"/>
            <a:ext cx="576262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43077" name="Rectangle 69"/>
          <p:cNvSpPr>
            <a:spLocks noChangeArrowheads="1"/>
          </p:cNvSpPr>
          <p:nvPr/>
        </p:nvSpPr>
        <p:spPr bwMode="auto">
          <a:xfrm>
            <a:off x="5390883" y="2778016"/>
            <a:ext cx="576262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43078" name="Rectangle 70"/>
          <p:cNvSpPr>
            <a:spLocks noChangeArrowheads="1"/>
          </p:cNvSpPr>
          <p:nvPr/>
        </p:nvSpPr>
        <p:spPr bwMode="auto">
          <a:xfrm>
            <a:off x="4814620" y="2778016"/>
            <a:ext cx="576263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>
            <a:off x="5967145" y="2778016"/>
            <a:ext cx="576263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3662095" y="3354279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43081" name="Rectangle 73"/>
          <p:cNvSpPr>
            <a:spLocks noChangeArrowheads="1"/>
          </p:cNvSpPr>
          <p:nvPr/>
        </p:nvSpPr>
        <p:spPr bwMode="auto">
          <a:xfrm>
            <a:off x="4238358" y="3354279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7119670" y="3928954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83" name="Rectangle 75"/>
          <p:cNvSpPr>
            <a:spLocks noChangeArrowheads="1"/>
          </p:cNvSpPr>
          <p:nvPr/>
        </p:nvSpPr>
        <p:spPr bwMode="auto">
          <a:xfrm>
            <a:off x="5390883" y="3354279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5967145" y="3354279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69</a:t>
            </a:r>
          </a:p>
        </p:txBody>
      </p:sp>
      <p:sp>
        <p:nvSpPr>
          <p:cNvPr id="43085" name="Rectangle 77"/>
          <p:cNvSpPr>
            <a:spLocks noChangeArrowheads="1"/>
          </p:cNvSpPr>
          <p:nvPr/>
        </p:nvSpPr>
        <p:spPr bwMode="auto">
          <a:xfrm>
            <a:off x="6543408" y="3354279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7119670" y="3354279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7694345" y="3354279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8270608" y="3354279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4814620" y="3928954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57</a:t>
            </a:r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5390883" y="3928954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67</a:t>
            </a:r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5967145" y="3928954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543408" y="3928954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4814620" y="3354279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43094" name="Rectangle 86"/>
          <p:cNvSpPr>
            <a:spLocks noChangeArrowheads="1"/>
          </p:cNvSpPr>
          <p:nvPr/>
        </p:nvSpPr>
        <p:spPr bwMode="auto">
          <a:xfrm>
            <a:off x="7694345" y="3928954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8270608" y="3928954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94</a:t>
            </a:r>
          </a:p>
        </p:txBody>
      </p:sp>
      <p:sp>
        <p:nvSpPr>
          <p:cNvPr id="43096" name="Rectangle 88"/>
          <p:cNvSpPr>
            <a:spLocks noChangeArrowheads="1"/>
          </p:cNvSpPr>
          <p:nvPr/>
        </p:nvSpPr>
        <p:spPr bwMode="auto">
          <a:xfrm>
            <a:off x="3085833" y="3928954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3097" name="Rectangle 89"/>
          <p:cNvSpPr>
            <a:spLocks noChangeArrowheads="1"/>
          </p:cNvSpPr>
          <p:nvPr/>
        </p:nvSpPr>
        <p:spPr bwMode="auto">
          <a:xfrm>
            <a:off x="3662095" y="3928954"/>
            <a:ext cx="576263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43098" name="Rectangle 90"/>
          <p:cNvSpPr>
            <a:spLocks noChangeArrowheads="1"/>
          </p:cNvSpPr>
          <p:nvPr/>
        </p:nvSpPr>
        <p:spPr bwMode="auto">
          <a:xfrm>
            <a:off x="4238358" y="3928954"/>
            <a:ext cx="576262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48</a:t>
            </a:r>
          </a:p>
        </p:txBody>
      </p:sp>
      <p:sp>
        <p:nvSpPr>
          <p:cNvPr id="43113" name="Rectangle 105"/>
          <p:cNvSpPr>
            <a:spLocks noChangeArrowheads="1"/>
          </p:cNvSpPr>
          <p:nvPr/>
        </p:nvSpPr>
        <p:spPr bwMode="auto">
          <a:xfrm>
            <a:off x="3085833" y="392895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</a:p>
        </p:txBody>
      </p:sp>
      <p:sp>
        <p:nvSpPr>
          <p:cNvPr id="43114" name="Rectangle 106"/>
          <p:cNvSpPr>
            <a:spLocks noChangeArrowheads="1"/>
          </p:cNvSpPr>
          <p:nvPr/>
        </p:nvSpPr>
        <p:spPr bwMode="auto">
          <a:xfrm>
            <a:off x="3662095" y="277801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</a:t>
            </a:r>
          </a:p>
        </p:txBody>
      </p:sp>
      <p:sp>
        <p:nvSpPr>
          <p:cNvPr id="43115" name="Rectangle 107"/>
          <p:cNvSpPr>
            <a:spLocks noChangeArrowheads="1"/>
          </p:cNvSpPr>
          <p:nvPr/>
        </p:nvSpPr>
        <p:spPr bwMode="auto">
          <a:xfrm>
            <a:off x="4238358" y="3354279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39</a:t>
            </a:r>
          </a:p>
        </p:txBody>
      </p:sp>
      <p:sp>
        <p:nvSpPr>
          <p:cNvPr id="43116" name="Rectangle 108"/>
          <p:cNvSpPr>
            <a:spLocks noChangeArrowheads="1"/>
          </p:cNvSpPr>
          <p:nvPr/>
        </p:nvSpPr>
        <p:spPr bwMode="auto">
          <a:xfrm>
            <a:off x="4886058" y="2778016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3117" name="Rectangle 109"/>
          <p:cNvSpPr>
            <a:spLocks noChangeArrowheads="1"/>
          </p:cNvSpPr>
          <p:nvPr/>
        </p:nvSpPr>
        <p:spPr bwMode="auto">
          <a:xfrm>
            <a:off x="5390883" y="3354279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</a:t>
            </a:r>
          </a:p>
        </p:txBody>
      </p:sp>
      <p:sp>
        <p:nvSpPr>
          <p:cNvPr id="43118" name="Rectangle 110"/>
          <p:cNvSpPr>
            <a:spLocks noChangeArrowheads="1"/>
          </p:cNvSpPr>
          <p:nvPr/>
        </p:nvSpPr>
        <p:spPr bwMode="auto">
          <a:xfrm>
            <a:off x="5967145" y="392895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81</a:t>
            </a:r>
          </a:p>
        </p:txBody>
      </p:sp>
      <p:sp>
        <p:nvSpPr>
          <p:cNvPr id="43119" name="Rectangle 111"/>
          <p:cNvSpPr>
            <a:spLocks noChangeArrowheads="1"/>
          </p:cNvSpPr>
          <p:nvPr/>
        </p:nvSpPr>
        <p:spPr bwMode="auto">
          <a:xfrm>
            <a:off x="6543408" y="3354279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</a:p>
        </p:txBody>
      </p:sp>
      <p:sp>
        <p:nvSpPr>
          <p:cNvPr id="43120" name="Rectangle 112"/>
          <p:cNvSpPr>
            <a:spLocks noChangeArrowheads="1"/>
          </p:cNvSpPr>
          <p:nvPr/>
        </p:nvSpPr>
        <p:spPr bwMode="auto">
          <a:xfrm>
            <a:off x="7119670" y="392895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</a:t>
            </a:r>
          </a:p>
        </p:txBody>
      </p:sp>
      <p:sp>
        <p:nvSpPr>
          <p:cNvPr id="43121" name="Rectangle 113"/>
          <p:cNvSpPr>
            <a:spLocks noChangeArrowheads="1"/>
          </p:cNvSpPr>
          <p:nvPr/>
        </p:nvSpPr>
        <p:spPr bwMode="auto">
          <a:xfrm>
            <a:off x="7767370" y="2778016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3122" name="Rectangle 114"/>
          <p:cNvSpPr>
            <a:spLocks noChangeArrowheads="1"/>
          </p:cNvSpPr>
          <p:nvPr/>
        </p:nvSpPr>
        <p:spPr bwMode="auto">
          <a:xfrm>
            <a:off x="8343633" y="3354279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pic>
        <p:nvPicPr>
          <p:cNvPr id="21506" name="Picture 2" descr="http://gorseller.gifmania.com.tr/Hareketli-Gifler-Animasyonlu-Harfler/Gif-Resimleri-Noktalama-Isaretleri/Animasyonlar-Soru-Isareti/question-mark1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548" y="5229200"/>
            <a:ext cx="1410072" cy="14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4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66" grpId="0" animBg="1"/>
      <p:bldP spid="43067" grpId="0" animBg="1"/>
      <p:bldP spid="43068" grpId="0" animBg="1"/>
      <p:bldP spid="43068" grpId="1" animBg="1"/>
      <p:bldP spid="43069" grpId="0" animBg="1"/>
      <p:bldP spid="43070" grpId="0" animBg="1"/>
      <p:bldP spid="43071" grpId="0" animBg="1"/>
      <p:bldP spid="43072" grpId="0" animBg="1"/>
      <p:bldP spid="43073" grpId="0" animBg="1"/>
      <p:bldP spid="43074" grpId="0" animBg="1"/>
      <p:bldP spid="43075" grpId="0" animBg="1"/>
      <p:bldP spid="43076" grpId="0" animBg="1"/>
      <p:bldP spid="43077" grpId="0" animBg="1"/>
      <p:bldP spid="43078" grpId="0" animBg="1"/>
      <p:bldP spid="43079" grpId="0" animBg="1"/>
      <p:bldP spid="43080" grpId="0" animBg="1"/>
      <p:bldP spid="43081" grpId="0" animBg="1"/>
      <p:bldP spid="43082" grpId="0" animBg="1"/>
      <p:bldP spid="43083" grpId="0" animBg="1"/>
      <p:bldP spid="43084" grpId="0" animBg="1"/>
      <p:bldP spid="43085" grpId="0" animBg="1"/>
      <p:bldP spid="43086" grpId="0" animBg="1"/>
      <p:bldP spid="43087" grpId="0" animBg="1"/>
      <p:bldP spid="43088" grpId="0" animBg="1"/>
      <p:bldP spid="43089" grpId="0" animBg="1"/>
      <p:bldP spid="43090" grpId="0" animBg="1"/>
      <p:bldP spid="43091" grpId="0" animBg="1"/>
      <p:bldP spid="43092" grpId="0" animBg="1"/>
      <p:bldP spid="43093" grpId="0" animBg="1"/>
      <p:bldP spid="43094" grpId="0" animBg="1"/>
      <p:bldP spid="43095" grpId="0" animBg="1"/>
      <p:bldP spid="43096" grpId="0" animBg="1"/>
      <p:bldP spid="43097" grpId="0" animBg="1"/>
      <p:bldP spid="43098" grpId="0" animBg="1"/>
      <p:bldP spid="43113" grpId="0"/>
      <p:bldP spid="43114" grpId="0"/>
      <p:bldP spid="43115" grpId="0"/>
      <p:bldP spid="43116" grpId="0"/>
      <p:bldP spid="43117" grpId="0"/>
      <p:bldP spid="43118" grpId="0"/>
      <p:bldP spid="43119" grpId="0"/>
      <p:bldP spid="43120" grpId="0"/>
      <p:bldP spid="43121" grpId="0"/>
      <p:bldP spid="431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9750" y="333375"/>
            <a:ext cx="7993063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Расшифруй название сказки.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Кто её написал?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7088" y="1989138"/>
            <a:ext cx="1152525" cy="503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89-19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827088" y="2924175"/>
            <a:ext cx="1152525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52+28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27088" y="3860800"/>
            <a:ext cx="1152525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86 + 4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563938" y="3860800"/>
            <a:ext cx="1152525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25+25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563938" y="2924175"/>
            <a:ext cx="1152525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18+42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563938" y="1989138"/>
            <a:ext cx="1152525" cy="503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13+27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804025" y="3860800"/>
            <a:ext cx="1152525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58-38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6804025" y="2924175"/>
            <a:ext cx="1152525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67-57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6804025" y="1989138"/>
            <a:ext cx="1152525" cy="503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45-15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2195513" y="19891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70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2195513" y="292417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80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2195513" y="378936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90</a:t>
            </a:r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5219700" y="378936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50</a:t>
            </a: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5219700" y="2924175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60</a:t>
            </a: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5219700" y="1989138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40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8243888" y="38608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20</a:t>
            </a:r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8243888" y="292417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10</a:t>
            </a: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8243888" y="19891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30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323850" y="1989138"/>
            <a:ext cx="5048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М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23850" y="2924175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И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323850" y="3860800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Я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3059113" y="1989138"/>
            <a:ext cx="5048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Д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059113" y="2924175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В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3059113" y="3860800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Т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6300788" y="3860800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Е</a:t>
            </a: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6300788" y="2924175"/>
            <a:ext cx="5048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Р</a:t>
            </a: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6300788" y="1989138"/>
            <a:ext cx="5048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С</a:t>
            </a: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3419475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2700338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70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1835150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5580063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4859338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4140200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1042988" y="5516563"/>
            <a:ext cx="792162" cy="5762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1835150" y="5516563"/>
            <a:ext cx="720725" cy="574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700338" y="5516563"/>
            <a:ext cx="720725" cy="574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3419475" y="5516563"/>
            <a:ext cx="720725" cy="574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4140200" y="5516563"/>
            <a:ext cx="720725" cy="574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4859338" y="5516563"/>
            <a:ext cx="720725" cy="574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5580063" y="5516563"/>
            <a:ext cx="720725" cy="574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Е</a:t>
            </a:r>
          </a:p>
        </p:txBody>
      </p:sp>
      <p:pic>
        <p:nvPicPr>
          <p:cNvPr id="41006" name="Picture 46" descr="aad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7175" y="4699000"/>
            <a:ext cx="12668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6300788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7019925" y="4941888"/>
            <a:ext cx="720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6300788" y="5516563"/>
            <a:ext cx="720725" cy="574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41010" name="Rectangle 50"/>
          <p:cNvSpPr>
            <a:spLocks noChangeArrowheads="1"/>
          </p:cNvSpPr>
          <p:nvPr/>
        </p:nvSpPr>
        <p:spPr bwMode="auto">
          <a:xfrm>
            <a:off x="7019925" y="5516563"/>
            <a:ext cx="720725" cy="574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>
            <a:off x="250825" y="5516563"/>
            <a:ext cx="792163" cy="5762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250825" y="4941888"/>
            <a:ext cx="792163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1042988" y="4941888"/>
            <a:ext cx="79375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Times New Roman" pitchFamily="18" charset="0"/>
              </a:rPr>
              <a:t>10</a:t>
            </a:r>
          </a:p>
        </p:txBody>
      </p:sp>
      <p:pic>
        <p:nvPicPr>
          <p:cNvPr id="41023" name="Picture 63" descr="Медвед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 t="37462" r="61395" b="44969"/>
          <a:stretch>
            <a:fillRect/>
          </a:stretch>
        </p:blipFill>
        <p:spPr bwMode="auto">
          <a:xfrm>
            <a:off x="6300788" y="3429000"/>
            <a:ext cx="147796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4" name="Picture 64" descr="Медвед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 t="37462" r="61395" b="44969"/>
          <a:stretch>
            <a:fillRect/>
          </a:stretch>
        </p:blipFill>
        <p:spPr bwMode="auto">
          <a:xfrm>
            <a:off x="1331913" y="3068638"/>
            <a:ext cx="20050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5" name="Picture 65" descr="Медвед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 t="37462" r="61395" b="44969"/>
          <a:stretch>
            <a:fillRect/>
          </a:stretch>
        </p:blipFill>
        <p:spPr bwMode="auto">
          <a:xfrm>
            <a:off x="971550" y="4724400"/>
            <a:ext cx="844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6" name="Picture 6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800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7" name="AutoShape 67"/>
          <p:cNvSpPr>
            <a:spLocks noChangeArrowheads="1"/>
          </p:cNvSpPr>
          <p:nvPr/>
        </p:nvSpPr>
        <p:spPr bwMode="auto">
          <a:xfrm>
            <a:off x="539750" y="333375"/>
            <a:ext cx="7993063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Л. Н. Толстой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«Три медведя»</a:t>
            </a:r>
          </a:p>
        </p:txBody>
      </p:sp>
    </p:spTree>
    <p:extLst>
      <p:ext uri="{BB962C8B-B14F-4D97-AF65-F5344CB8AC3E}">
        <p14:creationId xmlns:p14="http://schemas.microsoft.com/office/powerpoint/2010/main" xmlns="" val="41029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1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9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0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5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1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1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4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7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0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3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6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9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2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5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7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0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3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9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2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20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20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2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20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70" grpId="0" animBg="1"/>
      <p:bldP spid="40970" grpId="1" animBg="1"/>
      <p:bldP spid="40971" grpId="0" animBg="1"/>
      <p:bldP spid="40971" grpId="1" animBg="1"/>
      <p:bldP spid="40972" grpId="0" animBg="1"/>
      <p:bldP spid="40972" grpId="1" animBg="1"/>
      <p:bldP spid="40973" grpId="0" animBg="1"/>
      <p:bldP spid="40973" grpId="1" animBg="1"/>
      <p:bldP spid="40974" grpId="0" animBg="1"/>
      <p:bldP spid="40974" grpId="1" animBg="1"/>
      <p:bldP spid="40975" grpId="0" animBg="1"/>
      <p:bldP spid="40975" grpId="1" animBg="1"/>
      <p:bldP spid="40976" grpId="0" animBg="1"/>
      <p:bldP spid="40976" grpId="1" animBg="1"/>
      <p:bldP spid="40977" grpId="0" animBg="1"/>
      <p:bldP spid="40977" grpId="1" animBg="1"/>
      <p:bldP spid="40978" grpId="0" animBg="1"/>
      <p:bldP spid="40978" grpId="1" animBg="1"/>
      <p:bldP spid="40979" grpId="0" animBg="1"/>
      <p:bldP spid="40979" grpId="1" animBg="1"/>
      <p:bldP spid="40980" grpId="0" animBg="1"/>
      <p:bldP spid="40980" grpId="1" animBg="1"/>
      <p:bldP spid="40981" grpId="0" animBg="1"/>
      <p:bldP spid="40981" grpId="1" animBg="1"/>
      <p:bldP spid="40982" grpId="0" animBg="1"/>
      <p:bldP spid="40982" grpId="1" animBg="1"/>
      <p:bldP spid="40983" grpId="0" animBg="1"/>
      <p:bldP spid="40983" grpId="1" animBg="1"/>
      <p:bldP spid="40984" grpId="0" animBg="1"/>
      <p:bldP spid="40984" grpId="1" animBg="1"/>
      <p:bldP spid="40985" grpId="0" animBg="1"/>
      <p:bldP spid="40985" grpId="1" animBg="1"/>
      <p:bldP spid="40986" grpId="0" animBg="1"/>
      <p:bldP spid="40986" grpId="1" animBg="1"/>
      <p:bldP spid="40987" grpId="0" animBg="1"/>
      <p:bldP spid="40987" grpId="1" animBg="1"/>
      <p:bldP spid="40988" grpId="0" animBg="1"/>
      <p:bldP spid="40988" grpId="1" animBg="1"/>
      <p:bldP spid="40989" grpId="0" animBg="1"/>
      <p:bldP spid="40989" grpId="1" animBg="1"/>
      <p:bldP spid="40990" grpId="0" animBg="1"/>
      <p:bldP spid="40990" grpId="1" animBg="1"/>
      <p:bldP spid="40992" grpId="0" animBg="1"/>
      <p:bldP spid="40992" grpId="1" animBg="1"/>
      <p:bldP spid="40993" grpId="0" animBg="1"/>
      <p:bldP spid="40993" grpId="1" animBg="1"/>
      <p:bldP spid="40994" grpId="0" animBg="1"/>
      <p:bldP spid="40994" grpId="1" animBg="1"/>
      <p:bldP spid="40995" grpId="0" animBg="1"/>
      <p:bldP spid="40995" grpId="1" animBg="1"/>
      <p:bldP spid="40996" grpId="0" animBg="1"/>
      <p:bldP spid="40996" grpId="1" animBg="1"/>
      <p:bldP spid="40997" grpId="0" animBg="1"/>
      <p:bldP spid="40997" grpId="1" animBg="1"/>
      <p:bldP spid="40998" grpId="0" animBg="1"/>
      <p:bldP spid="40998" grpId="1" animBg="1"/>
      <p:bldP spid="40999" grpId="0" animBg="1"/>
      <p:bldP spid="40999" grpId="1" animBg="1"/>
      <p:bldP spid="41000" grpId="0" animBg="1"/>
      <p:bldP spid="41000" grpId="1" animBg="1"/>
      <p:bldP spid="41001" grpId="0" animBg="1"/>
      <p:bldP spid="41001" grpId="1" animBg="1"/>
      <p:bldP spid="41002" grpId="0" animBg="1"/>
      <p:bldP spid="41002" grpId="1" animBg="1"/>
      <p:bldP spid="41003" grpId="0" animBg="1"/>
      <p:bldP spid="41003" grpId="1" animBg="1"/>
      <p:bldP spid="41004" grpId="0" animBg="1"/>
      <p:bldP spid="41004" grpId="1" animBg="1"/>
      <p:bldP spid="41007" grpId="0" animBg="1"/>
      <p:bldP spid="41007" grpId="1" animBg="1"/>
      <p:bldP spid="41008" grpId="0" animBg="1"/>
      <p:bldP spid="41008" grpId="1" animBg="1"/>
      <p:bldP spid="41009" grpId="0" animBg="1"/>
      <p:bldP spid="41009" grpId="1" animBg="1"/>
      <p:bldP spid="41010" grpId="0" animBg="1"/>
      <p:bldP spid="41010" grpId="1" animBg="1"/>
      <p:bldP spid="41015" grpId="0" animBg="1"/>
      <p:bldP spid="41015" grpId="1" animBg="1"/>
      <p:bldP spid="41016" grpId="0" animBg="1"/>
      <p:bldP spid="41016" grpId="1" animBg="1"/>
      <p:bldP spid="41017" grpId="0" animBg="1"/>
      <p:bldP spid="41017" grpId="1" animBg="1"/>
      <p:bldP spid="41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368" y="827008"/>
            <a:ext cx="86737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треугольников ты видишь на рисунке?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5527055"/>
              </p:ext>
            </p:extLst>
          </p:nvPr>
        </p:nvGraphicFramePr>
        <p:xfrm>
          <a:off x="1286864" y="1916832"/>
          <a:ext cx="6552728" cy="4116896"/>
        </p:xfrm>
        <a:graphic>
          <a:graphicData uri="http://schemas.openxmlformats.org/presentationml/2006/ole">
            <p:oleObj spid="_x0000_s1032" name="Picture" r:id="rId4" imgW="1512335" imgH="949394" progId="Word.Picture.8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00" y="62068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Сравни </a:t>
            </a:r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числа. На сколько одно число больше или меньше другого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  <a:p>
            <a:endParaRPr lang="ru-RU" sz="3600" b="1" dirty="0">
              <a:latin typeface="Arial Black" pitchFamily="34" charset="0"/>
            </a:endParaRPr>
          </a:p>
          <a:p>
            <a:r>
              <a:rPr lang="ru-RU" sz="3600" b="1" dirty="0">
                <a:latin typeface="Arial Black" pitchFamily="34" charset="0"/>
              </a:rPr>
              <a:t>8 … 10 на …                 7 … 5 на …</a:t>
            </a:r>
          </a:p>
          <a:p>
            <a:r>
              <a:rPr lang="ru-RU" sz="3600" b="1" dirty="0">
                <a:latin typeface="Arial Black" pitchFamily="34" charset="0"/>
              </a:rPr>
              <a:t>6 … 4 на …                   1 … 8 на …</a:t>
            </a:r>
          </a:p>
          <a:p>
            <a:r>
              <a:rPr lang="ru-RU" sz="3600" b="1" dirty="0">
                <a:latin typeface="Arial Black" pitchFamily="34" charset="0"/>
              </a:rPr>
              <a:t>3 … 9 на …                   10 … 3 на …</a:t>
            </a:r>
          </a:p>
        </p:txBody>
      </p:sp>
      <p:pic>
        <p:nvPicPr>
          <p:cNvPr id="7170" name="Picture 2" descr="http://i48.servimg.com/u/f16/14/76/91/52/0jnqgl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637" y="4264109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691680" y="1916832"/>
            <a:ext cx="548389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691680" y="1748476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206733" y="1748476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92080" y="1748476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86542" y="2420888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86542" y="2996952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92080" y="2383389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01932" y="2996952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01532" y="3645024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01932" y="3645024"/>
            <a:ext cx="0" cy="3516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86542" y="3820852"/>
            <a:ext cx="361539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1701531" y="1333296"/>
            <a:ext cx="5505201" cy="1087592"/>
          </a:xfrm>
          <a:prstGeom prst="arc">
            <a:avLst>
              <a:gd name="adj1" fmla="val 10776548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0800000">
            <a:off x="5282423" y="1333295"/>
            <a:ext cx="1924310" cy="1263420"/>
          </a:xfrm>
          <a:prstGeom prst="arc">
            <a:avLst>
              <a:gd name="adj1" fmla="val 10776548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1721040" y="3066638"/>
            <a:ext cx="3580892" cy="1508428"/>
          </a:xfrm>
          <a:prstGeom prst="arc">
            <a:avLst>
              <a:gd name="adj1" fmla="val 10776548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84168" y="2604973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0883" y="40996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2552" y="215862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16386" name="Picture 2" descr="http://dl10.glitter-graphics.net/pub/1896/1896050at0c4so4j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712" y="5888182"/>
            <a:ext cx="599045" cy="8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96" y="47251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Составь задачу по схеме и реши её.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368" y="908720"/>
            <a:ext cx="9140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Сравни </a:t>
            </a:r>
            <a:r>
              <a:rPr lang="ru-RU" sz="4000" b="1" dirty="0">
                <a:solidFill>
                  <a:srgbClr val="006600"/>
                </a:solidFill>
              </a:rPr>
              <a:t>числа. На сколько одно число больше или меньше другого</a:t>
            </a:r>
            <a:r>
              <a:rPr lang="ru-RU" sz="4000" b="1" dirty="0" smtClean="0">
                <a:solidFill>
                  <a:srgbClr val="006600"/>
                </a:solidFill>
              </a:rPr>
              <a:t>?</a:t>
            </a:r>
          </a:p>
          <a:p>
            <a:endParaRPr lang="ru-RU" sz="4000" b="1" dirty="0"/>
          </a:p>
          <a:p>
            <a:r>
              <a:rPr lang="ru-RU" sz="4000" b="1" dirty="0"/>
              <a:t>7 … 18 на …                   70 … 20 на …</a:t>
            </a:r>
          </a:p>
          <a:p>
            <a:r>
              <a:rPr lang="ru-RU" sz="4000" b="1" dirty="0"/>
              <a:t>15 … 10 на …                 19 … 3 на …</a:t>
            </a:r>
          </a:p>
          <a:p>
            <a:r>
              <a:rPr lang="ru-RU" sz="4000" b="1" dirty="0"/>
              <a:t>14 … 3 на …                   10 … 16 на …</a:t>
            </a:r>
          </a:p>
        </p:txBody>
      </p:sp>
      <p:pic>
        <p:nvPicPr>
          <p:cNvPr id="8194" name="Picture 2" descr="http://images.gifmania.ru/Animated-Gifs-Animated-Letters/Animations-Punctuation-Marks/Images-Question-mark/question-mark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17811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964612" cy="34512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Arial Black" pitchFamily="34" charset="0"/>
              </a:rPr>
              <a:t>«</a:t>
            </a:r>
            <a:r>
              <a:rPr lang="ru-RU" sz="4000" b="1" dirty="0">
                <a:latin typeface="Arial Black" pitchFamily="34" charset="0"/>
              </a:rPr>
              <a:t>Найди ошибки</a:t>
            </a:r>
            <a:r>
              <a:rPr lang="ru-RU" sz="4000" b="1" dirty="0" smtClean="0">
                <a:latin typeface="Arial Black" pitchFamily="34" charset="0"/>
              </a:rPr>
              <a:t>»</a:t>
            </a:r>
          </a:p>
          <a:p>
            <a:pPr marL="0" indent="0">
              <a:buNone/>
            </a:pPr>
            <a:endParaRPr lang="ru-RU" sz="28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 Black" pitchFamily="34" charset="0"/>
              </a:rPr>
              <a:t>15 – 9 = 7              18 – 9 = 9           12 – 4 = 7</a:t>
            </a:r>
          </a:p>
          <a:p>
            <a:pPr marL="0" indent="0">
              <a:buNone/>
            </a:pPr>
            <a:r>
              <a:rPr lang="ru-RU" sz="2800" dirty="0">
                <a:latin typeface="Arial Black" pitchFamily="34" charset="0"/>
              </a:rPr>
              <a:t>12 – 5 = 7              13 – 6 = 8           16 – 9 = 8</a:t>
            </a:r>
          </a:p>
          <a:p>
            <a:pPr marL="0" indent="0">
              <a:buNone/>
            </a:pPr>
            <a:r>
              <a:rPr lang="ru-RU" sz="2800" dirty="0">
                <a:latin typeface="Arial Black" pitchFamily="34" charset="0"/>
              </a:rPr>
              <a:t>8 + 6 = 14              7 + 5 = 13           8 + 5 = 13</a:t>
            </a:r>
          </a:p>
          <a:p>
            <a:pPr marL="0" indent="0">
              <a:buNone/>
            </a:pPr>
            <a:r>
              <a:rPr lang="ru-RU" sz="2800" dirty="0">
                <a:latin typeface="Arial Black" pitchFamily="34" charset="0"/>
              </a:rPr>
              <a:t>7 + 7 = 15              14 – 8 = 6           11 – 6 = 5</a:t>
            </a:r>
          </a:p>
        </p:txBody>
      </p:sp>
      <p:pic>
        <p:nvPicPr>
          <p:cNvPr id="12290" name="Picture 2" descr="http://images.gifmania.ru/Animated-Gifs-Animated-Letters/Animations-Punctuation-Marks/Images-Question-mark/question-mark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5719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4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Сравни </a:t>
            </a:r>
            <a:r>
              <a:rPr lang="ru-RU" sz="3200" b="1" dirty="0">
                <a:latin typeface="Arial Black" pitchFamily="34" charset="0"/>
              </a:rPr>
              <a:t>выражения, не вычисляя их значений</a:t>
            </a:r>
            <a:r>
              <a:rPr lang="ru-RU" sz="3200" b="1" dirty="0" smtClean="0">
                <a:latin typeface="Arial Black" pitchFamily="34" charset="0"/>
              </a:rPr>
              <a:t>.</a:t>
            </a:r>
          </a:p>
          <a:p>
            <a:pPr algn="ctr"/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8 + 10 … 7 + 10              19 – 2 … 18 - 2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15 + 2 … 14 + 2              16 – 3 … 16 - 4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10 + 6 … 11 + 6              17 – 6 … 17 – 5</a:t>
            </a:r>
          </a:p>
        </p:txBody>
      </p:sp>
      <p:pic>
        <p:nvPicPr>
          <p:cNvPr id="9218" name="Picture 2" descr="http://www.animated-gifs.eu/alphabet-ladybirds/00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437112"/>
            <a:ext cx="142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3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28" y="126876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Игра «Помоги восстановить запись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»</a:t>
            </a:r>
          </a:p>
          <a:p>
            <a:pPr algn="ctr"/>
            <a:endParaRPr lang="ru-RU" sz="3600" b="1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ru-RU" sz="3600" b="1" dirty="0">
                <a:latin typeface="Arial Black" pitchFamily="34" charset="0"/>
                <a:cs typeface="Aharoni" pitchFamily="2" charset="-79"/>
              </a:rPr>
              <a:t>26 - … = 22                64 + … = 67</a:t>
            </a:r>
          </a:p>
          <a:p>
            <a:r>
              <a:rPr lang="ru-RU" sz="3600" b="1" dirty="0">
                <a:latin typeface="Arial Black" pitchFamily="34" charset="0"/>
                <a:cs typeface="Aharoni" pitchFamily="2" charset="-79"/>
              </a:rPr>
              <a:t>43 - … = 13                … - 30 = 21</a:t>
            </a:r>
          </a:p>
          <a:p>
            <a:r>
              <a:rPr lang="ru-RU" sz="3600" b="1" dirty="0">
                <a:latin typeface="Arial Black" pitchFamily="34" charset="0"/>
                <a:cs typeface="Aharoni" pitchFamily="2" charset="-79"/>
              </a:rPr>
              <a:t>… - 10 = 25                78 + … = 80</a:t>
            </a:r>
          </a:p>
          <a:p>
            <a:r>
              <a:rPr lang="ru-RU" sz="3600" b="1" dirty="0">
                <a:latin typeface="Arial Black" pitchFamily="34" charset="0"/>
                <a:cs typeface="Aharoni" pitchFamily="2" charset="-79"/>
              </a:rPr>
              <a:t>40 - … = 32                50 - … = 25</a:t>
            </a:r>
          </a:p>
        </p:txBody>
      </p:sp>
      <p:pic>
        <p:nvPicPr>
          <p:cNvPr id="10242" name="Picture 2" descr="http://images.gifmania.ru/Animated-Gifs-Animated-Letters/Animations-Punctuation-Marks/Images-Question-mark/question-mark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118" y="5239078"/>
            <a:ext cx="1622104" cy="13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1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4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102</TotalTime>
  <Words>741</Words>
  <Application>Microsoft Office PowerPoint</Application>
  <PresentationFormat>Экран (4:3)</PresentationFormat>
  <Paragraphs>276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41" baseType="lpstr">
      <vt:lpstr>Волна</vt:lpstr>
      <vt:lpstr>Autumn</vt:lpstr>
      <vt:lpstr>Воздушный поток</vt:lpstr>
      <vt:lpstr>Изящная</vt:lpstr>
      <vt:lpstr>NewsPrint</vt:lpstr>
      <vt:lpstr>Апекс</vt:lpstr>
      <vt:lpstr>Spring</vt:lpstr>
      <vt:lpstr>Трек</vt:lpstr>
      <vt:lpstr>Исполнительная</vt:lpstr>
      <vt:lpstr>Горизонт</vt:lpstr>
      <vt:lpstr>Urban Pop</vt:lpstr>
      <vt:lpstr>Солнцестояние</vt:lpstr>
      <vt:lpstr>Базовая</vt:lpstr>
      <vt:lpstr>Городская</vt:lpstr>
      <vt:lpstr>Tradeshow</vt:lpstr>
      <vt:lpstr>Твердый переплет</vt:lpstr>
      <vt:lpstr>Паркет</vt:lpstr>
      <vt:lpstr>Picture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домашний</cp:lastModifiedBy>
  <cp:revision>12</cp:revision>
  <dcterms:created xsi:type="dcterms:W3CDTF">2012-11-24T18:02:09Z</dcterms:created>
  <dcterms:modified xsi:type="dcterms:W3CDTF">2021-01-20T05:29:16Z</dcterms:modified>
</cp:coreProperties>
</file>